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0"/>
  </p:notesMasterIdLst>
  <p:sldIdLst>
    <p:sldId id="256" r:id="rId2"/>
    <p:sldId id="258" r:id="rId3"/>
    <p:sldId id="300" r:id="rId4"/>
    <p:sldId id="301" r:id="rId5"/>
    <p:sldId id="327" r:id="rId6"/>
    <p:sldId id="328" r:id="rId7"/>
    <p:sldId id="302" r:id="rId8"/>
    <p:sldId id="303" r:id="rId9"/>
    <p:sldId id="305" r:id="rId10"/>
    <p:sldId id="304" r:id="rId11"/>
    <p:sldId id="306" r:id="rId12"/>
    <p:sldId id="308" r:id="rId13"/>
    <p:sldId id="307" r:id="rId14"/>
    <p:sldId id="309" r:id="rId15"/>
    <p:sldId id="312" r:id="rId16"/>
    <p:sldId id="313" r:id="rId17"/>
    <p:sldId id="314" r:id="rId18"/>
    <p:sldId id="315" r:id="rId19"/>
    <p:sldId id="319" r:id="rId20"/>
    <p:sldId id="316" r:id="rId21"/>
    <p:sldId id="320" r:id="rId22"/>
    <p:sldId id="317" r:id="rId23"/>
    <p:sldId id="325" r:id="rId24"/>
    <p:sldId id="326" r:id="rId25"/>
    <p:sldId id="318" r:id="rId26"/>
    <p:sldId id="321" r:id="rId27"/>
    <p:sldId id="322" r:id="rId28"/>
    <p:sldId id="323" r:id="rId29"/>
  </p:sldIdLst>
  <p:sldSz cx="9144000" cy="5143500" type="screen16x9"/>
  <p:notesSz cx="6858000" cy="9144000"/>
  <p:embeddedFontLst>
    <p:embeddedFont>
      <p:font typeface="Alata" panose="02020500000000000000" charset="0"/>
      <p:regular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微軟正黑體" panose="020B0604030504040204" pitchFamily="34" charset="-12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925124-8F36-46FE-BA8B-81B8C458D45E}">
  <a:tblStyle styleId="{E1925124-8F36-46FE-BA8B-81B8C458D4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3" d="100"/>
          <a:sy n="103" d="100"/>
        </p:scale>
        <p:origin x="8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1:42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4:36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31 10434,'0'7'9224,"0"22"-8918,1-13-250,2-1-1,0 1 1,0 0-1,2-1 1,11 29-1,5 16-12,-16-47-32,3 12 7,-8-24-23,27-4-218,13-18 233,0-3 1,41-31-1,13-9 5,-57 39 1,40-35 1,-43 32-9,-33 28-8,0-1-1,0 0 1,0 0 0,0 1-1,0-1 1,0 0 0,0 1-1,0-1 1,0 1-1,0 0 1,1-1 0,-1 1-1,0 0 1,0-1-1,0 1 1,1 0 0,0 0-1,-1 0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6:19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04:10:13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04:10:1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3T04:19:20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19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25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36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43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46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3:52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4:01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06:14:05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10434,'0'7'9224,"0"22"-8918,2-13-250,0-1-1,1 1 1,1 0-1,0-1 1,13 29-1,3 16-12,-14-47-32,1 12 7,-7-24-23,27-4-218,14-18 233,-1-3 1,40-31-1,14-9 5,-56 39 1,39-35 1,-43 32-9,-34 28-8,1-1-1,0 0 1,0 0 0,0 1-1,0-1 1,0 0 0,0 1-1,1-1 1,-1 1-1,0 0 1,0-1 0,0 1-1,0 0 1,1-1-1,-1 1 1,0 0 0,2 0-1,-3 0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51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179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6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190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203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000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49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38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dcc031ca31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dcc031ca31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60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42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dcc031ca31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dcc031ca31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33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22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5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6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3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5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6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176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3"/>
          </p:nvPr>
        </p:nvSpPr>
        <p:spPr>
          <a:xfrm>
            <a:off x="176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4"/>
          </p:nvPr>
        </p:nvSpPr>
        <p:spPr>
          <a:xfrm>
            <a:off x="176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5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6"/>
          </p:nvPr>
        </p:nvSpPr>
        <p:spPr>
          <a:xfrm>
            <a:off x="5874375" y="1933575"/>
            <a:ext cx="22767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7"/>
          </p:nvPr>
        </p:nvSpPr>
        <p:spPr>
          <a:xfrm>
            <a:off x="5874375" y="3098950"/>
            <a:ext cx="22767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8"/>
          </p:nvPr>
        </p:nvSpPr>
        <p:spPr>
          <a:xfrm>
            <a:off x="5874375" y="3495675"/>
            <a:ext cx="22767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8;p1">
            <a:extLst>
              <a:ext uri="{FF2B5EF4-FFF2-40B4-BE49-F238E27FC236}">
                <a16:creationId xmlns:a16="http://schemas.microsoft.com/office/drawing/2014/main" id="{F9A1489E-EDC7-48C6-B26B-5D557B557E5E}"/>
              </a:ext>
            </a:extLst>
          </p:cNvPr>
          <p:cNvSpPr txBox="1">
            <a:spLocks/>
          </p:cNvSpPr>
          <p:nvPr userDrawn="1"/>
        </p:nvSpPr>
        <p:spPr>
          <a:xfrm>
            <a:off x="8475367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500" smtClean="0">
                <a:latin typeface="Segoe UI" panose="020B0502040204020203" pitchFamily="34" charset="0"/>
                <a:ea typeface="SimSun-ExtB" panose="02010609060101010101" pitchFamily="49" charset="-122"/>
                <a:cs typeface="Segoe UI" panose="020B0502040204020203" pitchFamily="34" charset="0"/>
              </a:rPr>
              <a:pPr/>
              <a:t>‹#›</a:t>
            </a:fld>
            <a:endParaRPr lang="en" sz="1500" dirty="0">
              <a:latin typeface="Segoe UI" panose="020B0502040204020203" pitchFamily="34" charset="0"/>
              <a:ea typeface="SimSun-ExtB" panose="02010609060101010101" pitchFamily="49" charset="-122"/>
              <a:cs typeface="Segoe UI" panose="020B0502040204020203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71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customXml" Target="../ink/ink10.xml"/><Relationship Id="rId18" Type="http://schemas.openxmlformats.org/officeDocument/2006/relationships/customXml" Target="../ink/ink13.xml"/><Relationship Id="rId3" Type="http://schemas.openxmlformats.org/officeDocument/2006/relationships/image" Target="../media/image80.png"/><Relationship Id="rId7" Type="http://schemas.openxmlformats.org/officeDocument/2006/relationships/customXml" Target="../ink/ink5.xml"/><Relationship Id="rId12" Type="http://schemas.openxmlformats.org/officeDocument/2006/relationships/customXml" Target="../ink/ink9.xml"/><Relationship Id="rId17" Type="http://schemas.openxmlformats.org/officeDocument/2006/relationships/image" Target="../media/image100.png"/><Relationship Id="rId2" Type="http://schemas.openxmlformats.org/officeDocument/2006/relationships/customXml" Target="../ink/ink1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11" Type="http://schemas.openxmlformats.org/officeDocument/2006/relationships/customXml" Target="../ink/ink8.xml"/><Relationship Id="rId5" Type="http://schemas.openxmlformats.org/officeDocument/2006/relationships/customXml" Target="../ink/ink3.xml"/><Relationship Id="rId15" Type="http://schemas.openxmlformats.org/officeDocument/2006/relationships/customXml" Target="../ink/ink11.xml"/><Relationship Id="rId10" Type="http://schemas.openxmlformats.org/officeDocument/2006/relationships/customXml" Target="../ink/ink7.xml"/><Relationship Id="rId19" Type="http://schemas.openxmlformats.org/officeDocument/2006/relationships/customXml" Target="../ink/ink14.xml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1033146" y="2172078"/>
            <a:ext cx="3587971" cy="3133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108118203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陳虹汝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108118209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曾琬茜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C108118210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黃聖鈞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C108118224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陳俞娟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C108118237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陳泓霖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C108118246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陳畇翔</a:t>
            </a:r>
            <a:endParaRPr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747C67A-FD24-4F31-AF9E-764BA2EDE66D}"/>
              </a:ext>
            </a:extLst>
          </p:cNvPr>
          <p:cNvSpPr/>
          <p:nvPr/>
        </p:nvSpPr>
        <p:spPr>
          <a:xfrm>
            <a:off x="-248365" y="417752"/>
            <a:ext cx="410999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zh-TW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小農農產品</a:t>
            </a:r>
            <a:r>
              <a:rPr lang="en-US" altLang="zh-TW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r"/>
            <a:r>
              <a:rPr lang="en-US" altLang="zh-TW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第七組</a:t>
            </a:r>
            <a:endParaRPr lang="en-US" altLang="zh-TW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CD03312-497E-42C4-B7F6-A26644726352}"/>
              </a:ext>
            </a:extLst>
          </p:cNvPr>
          <p:cNvGrpSpPr/>
          <p:nvPr/>
        </p:nvGrpSpPr>
        <p:grpSpPr>
          <a:xfrm>
            <a:off x="4259582" y="1141598"/>
            <a:ext cx="4760326" cy="3554533"/>
            <a:chOff x="4259582" y="1141598"/>
            <a:chExt cx="4760326" cy="3554533"/>
          </a:xfrm>
        </p:grpSpPr>
        <p:sp>
          <p:nvSpPr>
            <p:cNvPr id="320" name="Google Shape;320;p33"/>
            <p:cNvSpPr/>
            <p:nvPr/>
          </p:nvSpPr>
          <p:spPr>
            <a:xfrm>
              <a:off x="7511364" y="1294411"/>
              <a:ext cx="665140" cy="661214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719297" y="1214026"/>
              <a:ext cx="3889011" cy="3214403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586411" y="4563794"/>
              <a:ext cx="4081782" cy="88649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586411" y="4563794"/>
              <a:ext cx="1784363" cy="91288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71767" y="4518286"/>
              <a:ext cx="195410" cy="177845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9291" y="2473238"/>
              <a:ext cx="1380617" cy="1955200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349586" y="2162144"/>
              <a:ext cx="2761234" cy="1792191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227441" y="3954257"/>
              <a:ext cx="1005541" cy="291887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940921" y="4225213"/>
              <a:ext cx="1578576" cy="203238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6045135" y="3899556"/>
              <a:ext cx="1383256" cy="106944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99564" y="4066298"/>
              <a:ext cx="664323" cy="362152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510868" y="4401148"/>
              <a:ext cx="4217304" cy="55702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 flipH="1">
              <a:off x="5303705" y="1444926"/>
              <a:ext cx="533070" cy="497801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439786" y="1551289"/>
              <a:ext cx="337148" cy="28568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472935" y="1645340"/>
              <a:ext cx="283715" cy="105050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104170" y="1141598"/>
              <a:ext cx="415313" cy="411095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4387540" y="4228987"/>
              <a:ext cx="145768" cy="145768"/>
            </a:xfrm>
            <a:custGeom>
              <a:avLst/>
              <a:gdLst/>
              <a:ahLst/>
              <a:cxnLst/>
              <a:rect l="l" t="t" r="r" b="b"/>
              <a:pathLst>
                <a:path w="1546" h="1546" fill="none" extrusionOk="0">
                  <a:moveTo>
                    <a:pt x="1546" y="658"/>
                  </a:moveTo>
                  <a:cubicBezTo>
                    <a:pt x="1546" y="1231"/>
                    <a:pt x="830" y="1546"/>
                    <a:pt x="429" y="1116"/>
                  </a:cubicBezTo>
                  <a:cubicBezTo>
                    <a:pt x="0" y="716"/>
                    <a:pt x="315" y="0"/>
                    <a:pt x="887" y="0"/>
                  </a:cubicBezTo>
                  <a:cubicBezTo>
                    <a:pt x="1231" y="0"/>
                    <a:pt x="1546" y="315"/>
                    <a:pt x="1546" y="658"/>
                  </a:cubicBezTo>
                  <a:close/>
                </a:path>
              </a:pathLst>
            </a:custGeom>
            <a:solidFill>
              <a:schemeClr val="accent2"/>
            </a:solidFill>
            <a:ln w="193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8189067" y="2127471"/>
              <a:ext cx="227485" cy="194801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 rot="2700000">
              <a:off x="4259640" y="3823322"/>
              <a:ext cx="208089" cy="208206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060886" y="2343462"/>
              <a:ext cx="227477" cy="227477"/>
            </a:xfrm>
            <a:custGeom>
              <a:avLst/>
              <a:gdLst/>
              <a:ahLst/>
              <a:cxnLst/>
              <a:rect l="l" t="t" r="r" b="b"/>
              <a:pathLst>
                <a:path w="1610" h="1610" extrusionOk="0">
                  <a:moveTo>
                    <a:pt x="0" y="0"/>
                  </a:moveTo>
                  <a:lnTo>
                    <a:pt x="174" y="624"/>
                  </a:lnTo>
                  <a:lnTo>
                    <a:pt x="334" y="1232"/>
                  </a:lnTo>
                  <a:lnTo>
                    <a:pt x="667" y="899"/>
                  </a:lnTo>
                  <a:lnTo>
                    <a:pt x="1377" y="1609"/>
                  </a:lnTo>
                  <a:lnTo>
                    <a:pt x="1609" y="1377"/>
                  </a:lnTo>
                  <a:lnTo>
                    <a:pt x="899" y="682"/>
                  </a:lnTo>
                  <a:lnTo>
                    <a:pt x="1232" y="334"/>
                  </a:lnTo>
                  <a:lnTo>
                    <a:pt x="623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959492" y="1878804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8" name="Picture 4" descr="新農業創新推動方案已完成基礎佈建並有階段性成果｜ 一零一傳媒| 手機版">
              <a:extLst>
                <a:ext uri="{FF2B5EF4-FFF2-40B4-BE49-F238E27FC236}">
                  <a16:creationId xmlns:a16="http://schemas.microsoft.com/office/drawing/2014/main" id="{8650BD58-9F5D-420A-BDB7-0FB75BFA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3" t="22009" r="23883" b="22050"/>
            <a:stretch/>
          </p:blipFill>
          <p:spPr bwMode="auto">
            <a:xfrm>
              <a:off x="5508104" y="2283718"/>
              <a:ext cx="2457318" cy="1515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2" name="Google Shape;332;p33"/>
            <p:cNvSpPr/>
            <p:nvPr/>
          </p:nvSpPr>
          <p:spPr>
            <a:xfrm>
              <a:off x="5047785" y="3528405"/>
              <a:ext cx="802303" cy="542089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oogle Shape;1927;p52"/>
          <p:cNvGrpSpPr/>
          <p:nvPr/>
        </p:nvGrpSpPr>
        <p:grpSpPr>
          <a:xfrm>
            <a:off x="3576924" y="5380062"/>
            <a:ext cx="2362200" cy="3180000"/>
            <a:chOff x="791125" y="1362000"/>
            <a:chExt cx="2362200" cy="3180000"/>
          </a:xfrm>
        </p:grpSpPr>
        <p:sp>
          <p:nvSpPr>
            <p:cNvPr id="1928" name="Google Shape;1928;p52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2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2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2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2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52"/>
          <p:cNvGrpSpPr/>
          <p:nvPr/>
        </p:nvGrpSpPr>
        <p:grpSpPr>
          <a:xfrm>
            <a:off x="6444208" y="5380062"/>
            <a:ext cx="2362200" cy="3180000"/>
            <a:chOff x="791125" y="1362000"/>
            <a:chExt cx="2362200" cy="3180000"/>
          </a:xfrm>
        </p:grpSpPr>
        <p:sp>
          <p:nvSpPr>
            <p:cNvPr id="1934" name="Google Shape;1934;p52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2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2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2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2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E4893C-2CC4-401B-A5A5-B10E2601BDB3}"/>
              </a:ext>
            </a:extLst>
          </p:cNvPr>
          <p:cNvGrpSpPr/>
          <p:nvPr/>
        </p:nvGrpSpPr>
        <p:grpSpPr>
          <a:xfrm>
            <a:off x="590044" y="1180712"/>
            <a:ext cx="3953523" cy="1301128"/>
            <a:chOff x="1266548" y="594383"/>
            <a:chExt cx="3953523" cy="1584176"/>
          </a:xfrm>
        </p:grpSpPr>
        <p:grpSp>
          <p:nvGrpSpPr>
            <p:cNvPr id="1939" name="Google Shape;1939;p52"/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1940" name="Google Shape;1940;p52"/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B6A8414C-3187-4B5C-A0F4-D88F19DB0FE7}"/>
                </a:ext>
              </a:extLst>
            </p:cNvPr>
            <p:cNvSpPr txBox="1"/>
            <p:nvPr/>
          </p:nvSpPr>
          <p:spPr>
            <a:xfrm>
              <a:off x="1639821" y="833979"/>
              <a:ext cx="3386130" cy="11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b="0" i="0" dirty="0">
                  <a:solidFill>
                    <a:srgbClr val="24292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系統定時維修，即時</a:t>
              </a:r>
              <a:r>
                <a:rPr lang="en-US" altLang="zh-TW" sz="2800" b="0" i="0" dirty="0">
                  <a:solidFill>
                    <a:srgbClr val="24292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debug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5AA6C5B2-56C6-459E-A0D4-FDE26A355109}"/>
              </a:ext>
            </a:extLst>
          </p:cNvPr>
          <p:cNvGrpSpPr/>
          <p:nvPr/>
        </p:nvGrpSpPr>
        <p:grpSpPr>
          <a:xfrm>
            <a:off x="4758024" y="1180712"/>
            <a:ext cx="4320490" cy="1301128"/>
            <a:chOff x="1266548" y="594383"/>
            <a:chExt cx="4320490" cy="1584176"/>
          </a:xfrm>
        </p:grpSpPr>
        <p:grpSp>
          <p:nvGrpSpPr>
            <p:cNvPr id="76" name="Google Shape;1939;p52">
              <a:extLst>
                <a:ext uri="{FF2B5EF4-FFF2-40B4-BE49-F238E27FC236}">
                  <a16:creationId xmlns:a16="http://schemas.microsoft.com/office/drawing/2014/main" id="{BF8F553F-C96F-4A41-AE13-E0BDD11E3B78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78" name="Google Shape;1940;p52">
                <a:extLst>
                  <a:ext uri="{FF2B5EF4-FFF2-40B4-BE49-F238E27FC236}">
                    <a16:creationId xmlns:a16="http://schemas.microsoft.com/office/drawing/2014/main" id="{BC0CF491-8792-42B5-96E2-4DE1CA8E296D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941;p52">
                <a:extLst>
                  <a:ext uri="{FF2B5EF4-FFF2-40B4-BE49-F238E27FC236}">
                    <a16:creationId xmlns:a16="http://schemas.microsoft.com/office/drawing/2014/main" id="{C8DCFB67-ED5C-4E7F-9B7C-DE79C52ACB57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942;p52">
                <a:extLst>
                  <a:ext uri="{FF2B5EF4-FFF2-40B4-BE49-F238E27FC236}">
                    <a16:creationId xmlns:a16="http://schemas.microsoft.com/office/drawing/2014/main" id="{14C817E7-27F5-4F95-8625-D1F3893408CF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943;p52">
                <a:extLst>
                  <a:ext uri="{FF2B5EF4-FFF2-40B4-BE49-F238E27FC236}">
                    <a16:creationId xmlns:a16="http://schemas.microsoft.com/office/drawing/2014/main" id="{9C0A0545-0A6F-44CB-B030-C4846400C290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944;p52">
                <a:extLst>
                  <a:ext uri="{FF2B5EF4-FFF2-40B4-BE49-F238E27FC236}">
                    <a16:creationId xmlns:a16="http://schemas.microsoft.com/office/drawing/2014/main" id="{295E6870-6052-410A-9642-38BD06A594CE}"/>
                  </a:ext>
                </a:extLst>
              </p:cNvPr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FB898F46-6F1A-43F3-A862-CC9051313008}"/>
                </a:ext>
              </a:extLst>
            </p:cNvPr>
            <p:cNvSpPr txBox="1"/>
            <p:nvPr/>
          </p:nvSpPr>
          <p:spPr>
            <a:xfrm>
              <a:off x="1445701" y="1119428"/>
              <a:ext cx="4141337" cy="637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後台人員隨時處理作業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EC3D6FF-2ABB-41FC-9F61-2861F771735D}"/>
              </a:ext>
            </a:extLst>
          </p:cNvPr>
          <p:cNvGrpSpPr/>
          <p:nvPr/>
        </p:nvGrpSpPr>
        <p:grpSpPr>
          <a:xfrm>
            <a:off x="4690007" y="2911083"/>
            <a:ext cx="4635676" cy="1301129"/>
            <a:chOff x="1266548" y="594383"/>
            <a:chExt cx="4635676" cy="1584176"/>
          </a:xfrm>
        </p:grpSpPr>
        <p:grpSp>
          <p:nvGrpSpPr>
            <p:cNvPr id="84" name="Google Shape;1939;p52">
              <a:extLst>
                <a:ext uri="{FF2B5EF4-FFF2-40B4-BE49-F238E27FC236}">
                  <a16:creationId xmlns:a16="http://schemas.microsoft.com/office/drawing/2014/main" id="{587BA3A9-E97F-459D-BF69-F9347CA966BB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86" name="Google Shape;1940;p52">
                <a:extLst>
                  <a:ext uri="{FF2B5EF4-FFF2-40B4-BE49-F238E27FC236}">
                    <a16:creationId xmlns:a16="http://schemas.microsoft.com/office/drawing/2014/main" id="{E9FE8B70-A7CB-4C46-AB73-012BC909FA9A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941;p52">
                <a:extLst>
                  <a:ext uri="{FF2B5EF4-FFF2-40B4-BE49-F238E27FC236}">
                    <a16:creationId xmlns:a16="http://schemas.microsoft.com/office/drawing/2014/main" id="{FBFD617A-43EB-4B1E-96F5-5B38C63A533D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942;p52">
                <a:extLst>
                  <a:ext uri="{FF2B5EF4-FFF2-40B4-BE49-F238E27FC236}">
                    <a16:creationId xmlns:a16="http://schemas.microsoft.com/office/drawing/2014/main" id="{25B69038-C474-44BC-A967-47062AF678D0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943;p52">
                <a:extLst>
                  <a:ext uri="{FF2B5EF4-FFF2-40B4-BE49-F238E27FC236}">
                    <a16:creationId xmlns:a16="http://schemas.microsoft.com/office/drawing/2014/main" id="{9736DB83-7086-4885-862C-BC3BB4200C81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944;p52">
                <a:extLst>
                  <a:ext uri="{FF2B5EF4-FFF2-40B4-BE49-F238E27FC236}">
                    <a16:creationId xmlns:a16="http://schemas.microsoft.com/office/drawing/2014/main" id="{2843A72A-8E5F-4DFA-B8F1-8FFC5F467DCE}"/>
                  </a:ext>
                </a:extLst>
              </p:cNvPr>
              <p:cNvSpPr/>
              <p:nvPr/>
            </p:nvSpPr>
            <p:spPr>
              <a:xfrm flipH="1">
                <a:off x="1286765" y="1415323"/>
                <a:ext cx="186779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3EB67805-DAB9-46D5-8449-5B65DDA86010}"/>
                </a:ext>
              </a:extLst>
            </p:cNvPr>
            <p:cNvSpPr txBox="1"/>
            <p:nvPr/>
          </p:nvSpPr>
          <p:spPr>
            <a:xfrm>
              <a:off x="1479798" y="1075262"/>
              <a:ext cx="4422426" cy="6370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運作環境 </a:t>
              </a:r>
              <a:r>
                <a:rPr lang="en-US" altLang="zh-TW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Window10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BF53A0-A71E-4073-B3C8-21EA9620116E}"/>
              </a:ext>
            </a:extLst>
          </p:cNvPr>
          <p:cNvGrpSpPr/>
          <p:nvPr/>
        </p:nvGrpSpPr>
        <p:grpSpPr>
          <a:xfrm>
            <a:off x="590044" y="2911084"/>
            <a:ext cx="3953523" cy="1301128"/>
            <a:chOff x="1266548" y="594383"/>
            <a:chExt cx="3953523" cy="1584176"/>
          </a:xfrm>
        </p:grpSpPr>
        <p:grpSp>
          <p:nvGrpSpPr>
            <p:cNvPr id="39" name="Google Shape;1939;p52">
              <a:extLst>
                <a:ext uri="{FF2B5EF4-FFF2-40B4-BE49-F238E27FC236}">
                  <a16:creationId xmlns:a16="http://schemas.microsoft.com/office/drawing/2014/main" id="{33CC3087-E1CE-4C6F-A3AE-617751133A77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41" name="Google Shape;1940;p52">
                <a:extLst>
                  <a:ext uri="{FF2B5EF4-FFF2-40B4-BE49-F238E27FC236}">
                    <a16:creationId xmlns:a16="http://schemas.microsoft.com/office/drawing/2014/main" id="{5B32E094-12F9-4C31-89C1-BD60C43CC640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941;p52">
                <a:extLst>
                  <a:ext uri="{FF2B5EF4-FFF2-40B4-BE49-F238E27FC236}">
                    <a16:creationId xmlns:a16="http://schemas.microsoft.com/office/drawing/2014/main" id="{8000661A-4056-4990-9249-A52F66F8491A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42;p52">
                <a:extLst>
                  <a:ext uri="{FF2B5EF4-FFF2-40B4-BE49-F238E27FC236}">
                    <a16:creationId xmlns:a16="http://schemas.microsoft.com/office/drawing/2014/main" id="{625C7F2E-A675-4C87-8EA7-C6659ED3626C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43;p52">
                <a:extLst>
                  <a:ext uri="{FF2B5EF4-FFF2-40B4-BE49-F238E27FC236}">
                    <a16:creationId xmlns:a16="http://schemas.microsoft.com/office/drawing/2014/main" id="{25E41CCD-3DE4-4BD0-97E6-955C3C00C2C2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44;p52">
                <a:extLst>
                  <a:ext uri="{FF2B5EF4-FFF2-40B4-BE49-F238E27FC236}">
                    <a16:creationId xmlns:a16="http://schemas.microsoft.com/office/drawing/2014/main" id="{2DFE78B5-ED2D-41D8-B988-1E645878CF0D}"/>
                  </a:ext>
                </a:extLst>
              </p:cNvPr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17FC369E-161A-4353-B886-379665DF3601}"/>
                </a:ext>
              </a:extLst>
            </p:cNvPr>
            <p:cNvSpPr txBox="1"/>
            <p:nvPr/>
          </p:nvSpPr>
          <p:spPr>
            <a:xfrm>
              <a:off x="1639820" y="1083862"/>
              <a:ext cx="3386130" cy="637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b="0" i="0" dirty="0">
                  <a:solidFill>
                    <a:srgbClr val="24292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一秒內加載好網頁</a:t>
              </a:r>
              <a:endParaRPr lang="en-US" altLang="zh-TW" sz="28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6" name="Google Shape;413;p35">
            <a:extLst>
              <a:ext uri="{FF2B5EF4-FFF2-40B4-BE49-F238E27FC236}">
                <a16:creationId xmlns:a16="http://schemas.microsoft.com/office/drawing/2014/main" id="{4581F9FE-2BD5-4BBF-A6BB-4F7A94352556}"/>
              </a:ext>
            </a:extLst>
          </p:cNvPr>
          <p:cNvSpPr txBox="1">
            <a:spLocks/>
          </p:cNvSpPr>
          <p:nvPr/>
        </p:nvSpPr>
        <p:spPr>
          <a:xfrm>
            <a:off x="35496" y="339502"/>
            <a:ext cx="3024336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  <a:r>
              <a:rPr lang="zh-TW" altLang="en-US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非功能性需求</a:t>
            </a:r>
          </a:p>
        </p:txBody>
      </p:sp>
    </p:spTree>
    <p:extLst>
      <p:ext uri="{BB962C8B-B14F-4D97-AF65-F5344CB8AC3E}">
        <p14:creationId xmlns:p14="http://schemas.microsoft.com/office/powerpoint/2010/main" val="81029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608365" y="2287324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3958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A8B15145-0970-49D7-9710-25C35753EB4F}"/>
              </a:ext>
            </a:extLst>
          </p:cNvPr>
          <p:cNvSpPr txBox="1"/>
          <p:nvPr/>
        </p:nvSpPr>
        <p:spPr>
          <a:xfrm>
            <a:off x="1979712" y="1563638"/>
            <a:ext cx="5472608" cy="320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>
              <a:lnSpc>
                <a:spcPts val="5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主題構想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6.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58750">
              <a:lnSpc>
                <a:spcPts val="5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參訪果園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7.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58750">
              <a:lnSpc>
                <a:spcPts val="5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創意發想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8.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建立資料庫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58750">
              <a:lnSpc>
                <a:spcPts val="5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尋找開發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9.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環境環境測試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58750" indent="0">
              <a:lnSpc>
                <a:spcPts val="5000"/>
              </a:lnSpc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任務分配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Google Shape;1778;p43">
            <a:extLst>
              <a:ext uri="{FF2B5EF4-FFF2-40B4-BE49-F238E27FC236}">
                <a16:creationId xmlns:a16="http://schemas.microsoft.com/office/drawing/2014/main" id="{4B4A81E9-011D-42C8-A195-E37FE69869E0}"/>
              </a:ext>
            </a:extLst>
          </p:cNvPr>
          <p:cNvSpPr txBox="1">
            <a:spLocks/>
          </p:cNvSpPr>
          <p:nvPr/>
        </p:nvSpPr>
        <p:spPr>
          <a:xfrm>
            <a:off x="2943394" y="566694"/>
            <a:ext cx="3257211" cy="852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甘特圖內容</a:t>
            </a:r>
          </a:p>
        </p:txBody>
      </p:sp>
    </p:spTree>
    <p:extLst>
      <p:ext uri="{BB962C8B-B14F-4D97-AF65-F5344CB8AC3E}">
        <p14:creationId xmlns:p14="http://schemas.microsoft.com/office/powerpoint/2010/main" val="337286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20F2B31-924D-4EAD-9F3E-EA59F152C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0" t="1580" r="11775" b="3587"/>
          <a:stretch/>
        </p:blipFill>
        <p:spPr>
          <a:xfrm>
            <a:off x="1331640" y="555526"/>
            <a:ext cx="648072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0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710048" y="217176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PERT/</a:t>
            </a:r>
            <a:b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CPM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740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B76FD02-F2A1-47DE-AC59-F13DBA31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9542"/>
            <a:ext cx="7092280" cy="398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710048" y="217176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FDD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245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860E08-3928-4D9B-AD87-D3EB33CD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5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710048" y="217176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99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9B2259C-885C-422F-B91A-847FFD93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555526"/>
            <a:ext cx="6010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661454" y="342900"/>
            <a:ext cx="7715400" cy="989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title" idx="2"/>
          </p:nvPr>
        </p:nvSpPr>
        <p:spPr>
          <a:xfrm>
            <a:off x="733401" y="2511066"/>
            <a:ext cx="2667000" cy="576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功能性需求</a:t>
            </a:r>
            <a:br>
              <a:rPr lang="zh-TW" altLang="en-US" sz="2800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413;p35">
            <a:extLst>
              <a:ext uri="{FF2B5EF4-FFF2-40B4-BE49-F238E27FC236}">
                <a16:creationId xmlns:a16="http://schemas.microsoft.com/office/drawing/2014/main" id="{6CA747DB-39EF-4794-B656-B294CC8119DB}"/>
              </a:ext>
            </a:extLst>
          </p:cNvPr>
          <p:cNvSpPr txBox="1">
            <a:spLocks/>
          </p:cNvSpPr>
          <p:nvPr/>
        </p:nvSpPr>
        <p:spPr>
          <a:xfrm>
            <a:off x="4614455" y="3741653"/>
            <a:ext cx="3060684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未來發展功能</a:t>
            </a:r>
          </a:p>
        </p:txBody>
      </p:sp>
      <p:sp>
        <p:nvSpPr>
          <p:cNvPr id="44" name="Google Shape;413;p35">
            <a:extLst>
              <a:ext uri="{FF2B5EF4-FFF2-40B4-BE49-F238E27FC236}">
                <a16:creationId xmlns:a16="http://schemas.microsoft.com/office/drawing/2014/main" id="{C0FDBA68-A0F2-40B3-A3B4-2C662BA9DCDD}"/>
              </a:ext>
            </a:extLst>
          </p:cNvPr>
          <p:cNvSpPr txBox="1">
            <a:spLocks/>
          </p:cNvSpPr>
          <p:nvPr/>
        </p:nvSpPr>
        <p:spPr>
          <a:xfrm>
            <a:off x="4614455" y="3024969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操作介面</a:t>
            </a:r>
          </a:p>
        </p:txBody>
      </p:sp>
      <p:sp>
        <p:nvSpPr>
          <p:cNvPr id="45" name="Google Shape;413;p35">
            <a:extLst>
              <a:ext uri="{FF2B5EF4-FFF2-40B4-BE49-F238E27FC236}">
                <a16:creationId xmlns:a16="http://schemas.microsoft.com/office/drawing/2014/main" id="{BF25F553-79B0-4BE1-9CFA-F6F16B3B7F73}"/>
              </a:ext>
            </a:extLst>
          </p:cNvPr>
          <p:cNvSpPr txBox="1">
            <a:spLocks/>
          </p:cNvSpPr>
          <p:nvPr/>
        </p:nvSpPr>
        <p:spPr>
          <a:xfrm>
            <a:off x="4614455" y="874917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FDD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46" name="Google Shape;413;p35">
            <a:extLst>
              <a:ext uri="{FF2B5EF4-FFF2-40B4-BE49-F238E27FC236}">
                <a16:creationId xmlns:a16="http://schemas.microsoft.com/office/drawing/2014/main" id="{509C6B16-1936-4C92-A151-F58F0B079F02}"/>
              </a:ext>
            </a:extLst>
          </p:cNvPr>
          <p:cNvSpPr txBox="1">
            <a:spLocks/>
          </p:cNvSpPr>
          <p:nvPr/>
        </p:nvSpPr>
        <p:spPr>
          <a:xfrm>
            <a:off x="4614455" y="2308285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09.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47" name="Google Shape;413;p35">
            <a:extLst>
              <a:ext uri="{FF2B5EF4-FFF2-40B4-BE49-F238E27FC236}">
                <a16:creationId xmlns:a16="http://schemas.microsoft.com/office/drawing/2014/main" id="{0825EBC6-3C6A-43BD-A5A2-81969D92440D}"/>
              </a:ext>
            </a:extLst>
          </p:cNvPr>
          <p:cNvSpPr txBox="1">
            <a:spLocks/>
          </p:cNvSpPr>
          <p:nvPr/>
        </p:nvSpPr>
        <p:spPr>
          <a:xfrm>
            <a:off x="4614455" y="1591601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系統環境圖</a:t>
            </a:r>
          </a:p>
        </p:txBody>
      </p:sp>
      <p:sp>
        <p:nvSpPr>
          <p:cNvPr id="48" name="Google Shape;413;p35">
            <a:extLst>
              <a:ext uri="{FF2B5EF4-FFF2-40B4-BE49-F238E27FC236}">
                <a16:creationId xmlns:a16="http://schemas.microsoft.com/office/drawing/2014/main" id="{040250A8-4B78-4F20-AAA2-452D5983F9D0}"/>
              </a:ext>
            </a:extLst>
          </p:cNvPr>
          <p:cNvSpPr txBox="1">
            <a:spLocks/>
          </p:cNvSpPr>
          <p:nvPr/>
        </p:nvSpPr>
        <p:spPr>
          <a:xfrm>
            <a:off x="733401" y="3807878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甘特圖</a:t>
            </a:r>
          </a:p>
        </p:txBody>
      </p:sp>
      <p:sp>
        <p:nvSpPr>
          <p:cNvPr id="49" name="Google Shape;413;p35">
            <a:extLst>
              <a:ext uri="{FF2B5EF4-FFF2-40B4-BE49-F238E27FC236}">
                <a16:creationId xmlns:a16="http://schemas.microsoft.com/office/drawing/2014/main" id="{4581F9FE-2BD5-4BBF-A6BB-4F7A94352556}"/>
              </a:ext>
            </a:extLst>
          </p:cNvPr>
          <p:cNvSpPr txBox="1">
            <a:spLocks/>
          </p:cNvSpPr>
          <p:nvPr/>
        </p:nvSpPr>
        <p:spPr>
          <a:xfrm>
            <a:off x="733401" y="1214254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製作目的</a:t>
            </a:r>
          </a:p>
        </p:txBody>
      </p:sp>
      <p:sp>
        <p:nvSpPr>
          <p:cNvPr id="50" name="Google Shape;413;p35">
            <a:extLst>
              <a:ext uri="{FF2B5EF4-FFF2-40B4-BE49-F238E27FC236}">
                <a16:creationId xmlns:a16="http://schemas.microsoft.com/office/drawing/2014/main" id="{FC3B0F40-4478-4755-A353-08BCABC7CB3D}"/>
              </a:ext>
            </a:extLst>
          </p:cNvPr>
          <p:cNvSpPr txBox="1">
            <a:spLocks/>
          </p:cNvSpPr>
          <p:nvPr/>
        </p:nvSpPr>
        <p:spPr>
          <a:xfrm>
            <a:off x="733401" y="3159472"/>
            <a:ext cx="3024336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非功能性需求</a:t>
            </a:r>
          </a:p>
        </p:txBody>
      </p:sp>
      <p:sp>
        <p:nvSpPr>
          <p:cNvPr id="51" name="Google Shape;413;p35">
            <a:extLst>
              <a:ext uri="{FF2B5EF4-FFF2-40B4-BE49-F238E27FC236}">
                <a16:creationId xmlns:a16="http://schemas.microsoft.com/office/drawing/2014/main" id="{EDE14E94-7BD1-448B-B279-0C922416542D}"/>
              </a:ext>
            </a:extLst>
          </p:cNvPr>
          <p:cNvSpPr txBox="1">
            <a:spLocks/>
          </p:cNvSpPr>
          <p:nvPr/>
        </p:nvSpPr>
        <p:spPr>
          <a:xfrm>
            <a:off x="733401" y="4456286"/>
            <a:ext cx="3024336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PERT/CPM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52" name="Google Shape;413;p35">
            <a:extLst>
              <a:ext uri="{FF2B5EF4-FFF2-40B4-BE49-F238E27FC236}">
                <a16:creationId xmlns:a16="http://schemas.microsoft.com/office/drawing/2014/main" id="{35926570-BEEF-445A-A6D3-191E7F97FFC6}"/>
              </a:ext>
            </a:extLst>
          </p:cNvPr>
          <p:cNvSpPr txBox="1">
            <a:spLocks/>
          </p:cNvSpPr>
          <p:nvPr/>
        </p:nvSpPr>
        <p:spPr>
          <a:xfrm>
            <a:off x="4614455" y="4458336"/>
            <a:ext cx="2250422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工作分配</a:t>
            </a:r>
          </a:p>
        </p:txBody>
      </p:sp>
      <p:sp>
        <p:nvSpPr>
          <p:cNvPr id="20" name="Google Shape;413;p35">
            <a:extLst>
              <a:ext uri="{FF2B5EF4-FFF2-40B4-BE49-F238E27FC236}">
                <a16:creationId xmlns:a16="http://schemas.microsoft.com/office/drawing/2014/main" id="{9CABF1EA-7C32-46C3-AE1A-51DC3533C724}"/>
              </a:ext>
            </a:extLst>
          </p:cNvPr>
          <p:cNvSpPr txBox="1">
            <a:spLocks/>
          </p:cNvSpPr>
          <p:nvPr/>
        </p:nvSpPr>
        <p:spPr>
          <a:xfrm>
            <a:off x="733401" y="1862660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工具軟體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710048" y="217176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061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13;p35">
            <a:extLst>
              <a:ext uri="{FF2B5EF4-FFF2-40B4-BE49-F238E27FC236}">
                <a16:creationId xmlns:a16="http://schemas.microsoft.com/office/drawing/2014/main" id="{4581F9FE-2BD5-4BBF-A6BB-4F7A94352556}"/>
              </a:ext>
            </a:extLst>
          </p:cNvPr>
          <p:cNvSpPr txBox="1">
            <a:spLocks/>
          </p:cNvSpPr>
          <p:nvPr/>
        </p:nvSpPr>
        <p:spPr>
          <a:xfrm>
            <a:off x="35496" y="627534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09.</a:t>
            </a:r>
            <a:r>
              <a:rPr lang="zh-TW" altLang="en-US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2D67DA-0612-46B9-9DE7-D66F4078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627534"/>
            <a:ext cx="4520811" cy="421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62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293102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456241" y="2194655"/>
            <a:ext cx="3806168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操作介面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131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影片1">
            <a:hlinkClick r:id="" action="ppaction://media"/>
            <a:extLst>
              <a:ext uri="{FF2B5EF4-FFF2-40B4-BE49-F238E27FC236}">
                <a16:creationId xmlns:a16="http://schemas.microsoft.com/office/drawing/2014/main" id="{9B55A7A1-C78E-49B1-9559-3DECAAF33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2" y="-113"/>
            <a:ext cx="9144000" cy="4953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7922E8-A859-48B2-9E09-D8E9159A3F4E}"/>
              </a:ext>
            </a:extLst>
          </p:cNvPr>
          <p:cNvSpPr/>
          <p:nvPr/>
        </p:nvSpPr>
        <p:spPr>
          <a:xfrm>
            <a:off x="3210089" y="2110085"/>
            <a:ext cx="272382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</a:t>
            </a:r>
          </a:p>
        </p:txBody>
      </p:sp>
    </p:spTree>
    <p:extLst>
      <p:ext uri="{BB962C8B-B14F-4D97-AF65-F5344CB8AC3E}">
        <p14:creationId xmlns:p14="http://schemas.microsoft.com/office/powerpoint/2010/main" val="23837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7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2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s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96" y="123478"/>
            <a:ext cx="8906836" cy="48245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C240190-D1BB-4CD0-B6BD-86A7CA7187F3}"/>
              </a:ext>
            </a:extLst>
          </p:cNvPr>
          <p:cNvSpPr/>
          <p:nvPr/>
        </p:nvSpPr>
        <p:spPr>
          <a:xfrm>
            <a:off x="3210090" y="2110085"/>
            <a:ext cx="272382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</a:p>
        </p:txBody>
      </p:sp>
    </p:spTree>
    <p:extLst>
      <p:ext uri="{BB962C8B-B14F-4D97-AF65-F5344CB8AC3E}">
        <p14:creationId xmlns:p14="http://schemas.microsoft.com/office/powerpoint/2010/main" val="191447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293102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456241" y="2194655"/>
            <a:ext cx="3806168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未來發展功能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443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>
            <a:extLst>
              <a:ext uri="{FF2B5EF4-FFF2-40B4-BE49-F238E27FC236}">
                <a16:creationId xmlns:a16="http://schemas.microsoft.com/office/drawing/2014/main" id="{1F48DE92-D638-453B-923D-447E956FBF9C}"/>
              </a:ext>
            </a:extLst>
          </p:cNvPr>
          <p:cNvSpPr/>
          <p:nvPr/>
        </p:nvSpPr>
        <p:spPr>
          <a:xfrm>
            <a:off x="1617920" y="932915"/>
            <a:ext cx="1945967" cy="17767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可查看報表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21D70C3-DFDB-4C24-BD7A-62DC25C9BE90}"/>
              </a:ext>
            </a:extLst>
          </p:cNvPr>
          <p:cNvSpPr/>
          <p:nvPr/>
        </p:nvSpPr>
        <p:spPr>
          <a:xfrm>
            <a:off x="5165850" y="918702"/>
            <a:ext cx="1945965" cy="177675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分系統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B6378A1-C8E4-4E1B-A4CB-2756E4C26503}"/>
              </a:ext>
            </a:extLst>
          </p:cNvPr>
          <p:cNvSpPr/>
          <p:nvPr/>
        </p:nvSpPr>
        <p:spPr>
          <a:xfrm>
            <a:off x="1617920" y="3079308"/>
            <a:ext cx="1945963" cy="17767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會員分級制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A680919-6DF1-4CA9-977D-B12D1C7D31A7}"/>
              </a:ext>
            </a:extLst>
          </p:cNvPr>
          <p:cNvSpPr/>
          <p:nvPr/>
        </p:nvSpPr>
        <p:spPr>
          <a:xfrm>
            <a:off x="5165851" y="3191809"/>
            <a:ext cx="1945964" cy="17767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信用卡驗證</a:t>
            </a:r>
            <a:endParaRPr lang="en-US" altLang="zh-TW" sz="24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39DCA0B4-C745-49A6-AA53-9DB51DAB3617}"/>
              </a:ext>
            </a:extLst>
          </p:cNvPr>
          <p:cNvSpPr/>
          <p:nvPr/>
        </p:nvSpPr>
        <p:spPr>
          <a:xfrm>
            <a:off x="3131840" y="1059582"/>
            <a:ext cx="288032" cy="2880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E35B1041-3041-4016-8FA2-0D18024AF368}"/>
              </a:ext>
            </a:extLst>
          </p:cNvPr>
          <p:cNvSpPr/>
          <p:nvPr/>
        </p:nvSpPr>
        <p:spPr>
          <a:xfrm>
            <a:off x="3284240" y="1274975"/>
            <a:ext cx="135632" cy="135632"/>
          </a:xfrm>
          <a:prstGeom prst="flowChartConnector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82425811-9295-470E-9BB7-903EE394D846}"/>
              </a:ext>
            </a:extLst>
          </p:cNvPr>
          <p:cNvSpPr/>
          <p:nvPr/>
        </p:nvSpPr>
        <p:spPr>
          <a:xfrm>
            <a:off x="6804248" y="2139702"/>
            <a:ext cx="288032" cy="28803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3145F568-DDCC-408B-93F0-39FA3DAD1679}"/>
              </a:ext>
            </a:extLst>
          </p:cNvPr>
          <p:cNvSpPr/>
          <p:nvPr/>
        </p:nvSpPr>
        <p:spPr>
          <a:xfrm>
            <a:off x="6976183" y="2139702"/>
            <a:ext cx="135632" cy="135632"/>
          </a:xfrm>
          <a:prstGeom prst="flowChartConnector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流程圖: 接點 21">
            <a:extLst>
              <a:ext uri="{FF2B5EF4-FFF2-40B4-BE49-F238E27FC236}">
                <a16:creationId xmlns:a16="http://schemas.microsoft.com/office/drawing/2014/main" id="{1282985D-3E2E-4C15-911A-FE3F52819AFE}"/>
              </a:ext>
            </a:extLst>
          </p:cNvPr>
          <p:cNvSpPr/>
          <p:nvPr/>
        </p:nvSpPr>
        <p:spPr>
          <a:xfrm rot="583570">
            <a:off x="1494864" y="4099375"/>
            <a:ext cx="246114" cy="222420"/>
          </a:xfrm>
          <a:prstGeom prst="flowChartConnector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流程圖: 接點 19">
            <a:extLst>
              <a:ext uri="{FF2B5EF4-FFF2-40B4-BE49-F238E27FC236}">
                <a16:creationId xmlns:a16="http://schemas.microsoft.com/office/drawing/2014/main" id="{D18217D8-D6B7-4763-91FA-7720D8813E97}"/>
              </a:ext>
            </a:extLst>
          </p:cNvPr>
          <p:cNvSpPr/>
          <p:nvPr/>
        </p:nvSpPr>
        <p:spPr>
          <a:xfrm>
            <a:off x="1627550" y="4268978"/>
            <a:ext cx="159358" cy="144016"/>
          </a:xfrm>
          <a:prstGeom prst="flowChartConnector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流程圖: 接點 23">
            <a:extLst>
              <a:ext uri="{FF2B5EF4-FFF2-40B4-BE49-F238E27FC236}">
                <a16:creationId xmlns:a16="http://schemas.microsoft.com/office/drawing/2014/main" id="{8D13D978-B155-4521-BCB0-053583A6A0A7}"/>
              </a:ext>
            </a:extLst>
          </p:cNvPr>
          <p:cNvSpPr/>
          <p:nvPr/>
        </p:nvSpPr>
        <p:spPr>
          <a:xfrm rot="583570">
            <a:off x="5780742" y="3116865"/>
            <a:ext cx="246114" cy="222420"/>
          </a:xfrm>
          <a:prstGeom prst="flowChartConnector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流程圖: 接點 24">
            <a:extLst>
              <a:ext uri="{FF2B5EF4-FFF2-40B4-BE49-F238E27FC236}">
                <a16:creationId xmlns:a16="http://schemas.microsoft.com/office/drawing/2014/main" id="{C0B54A6D-B692-4570-A030-D2602148D798}"/>
              </a:ext>
            </a:extLst>
          </p:cNvPr>
          <p:cNvSpPr/>
          <p:nvPr/>
        </p:nvSpPr>
        <p:spPr>
          <a:xfrm rot="583570">
            <a:off x="5676531" y="3205407"/>
            <a:ext cx="174380" cy="157592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0287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293102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456241" y="2194655"/>
            <a:ext cx="3806168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6435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06D24BFE-4ED4-41F8-B97F-D7747C391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39058"/>
              </p:ext>
            </p:extLst>
          </p:nvPr>
        </p:nvGraphicFramePr>
        <p:xfrm>
          <a:off x="865598" y="1203598"/>
          <a:ext cx="7328039" cy="311621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47160">
                  <a:extLst>
                    <a:ext uri="{9D8B030D-6E8A-4147-A177-3AD203B41FA5}">
                      <a16:colId xmlns:a16="http://schemas.microsoft.com/office/drawing/2014/main" val="3932444575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588591250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1629825333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255600996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1520520500"/>
                    </a:ext>
                  </a:extLst>
                </a:gridCol>
                <a:gridCol w="927321">
                  <a:extLst>
                    <a:ext uri="{9D8B030D-6E8A-4147-A177-3AD203B41FA5}">
                      <a16:colId xmlns:a16="http://schemas.microsoft.com/office/drawing/2014/main" val="4031896565"/>
                    </a:ext>
                  </a:extLst>
                </a:gridCol>
                <a:gridCol w="944274">
                  <a:extLst>
                    <a:ext uri="{9D8B030D-6E8A-4147-A177-3AD203B41FA5}">
                      <a16:colId xmlns:a16="http://schemas.microsoft.com/office/drawing/2014/main" val="1007623997"/>
                    </a:ext>
                  </a:extLst>
                </a:gridCol>
              </a:tblGrid>
              <a:tr h="378076">
                <a:tc>
                  <a:txBody>
                    <a:bodyPr/>
                    <a:lstStyle/>
                    <a:p>
                      <a:endParaRPr lang="zh-TW" altLang="en-US" sz="1700" b="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陳俞娟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曾琬茜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陳虹汝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陳泓霖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黃聖鈞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陳畇翔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5850689"/>
                  </a:ext>
                </a:extLst>
              </a:tr>
              <a:tr h="378076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1652797"/>
                  </a:ext>
                </a:extLst>
              </a:tr>
              <a:tr h="395976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小農資料查詢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7202384"/>
                  </a:ext>
                </a:extLst>
              </a:tr>
              <a:tr h="414931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建立資料庫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8133650"/>
                  </a:ext>
                </a:extLst>
              </a:tr>
              <a:tr h="414931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頁面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4899400"/>
                  </a:ext>
                </a:extLst>
              </a:tr>
              <a:tr h="378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後台</a:t>
                      </a:r>
                      <a:r>
                        <a:rPr lang="en-US" altLang="zh-TW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0613723"/>
                  </a:ext>
                </a:extLst>
              </a:tr>
              <a:tr h="378076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製作圖表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4754055"/>
                  </a:ext>
                </a:extLst>
              </a:tr>
              <a:tr h="378076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報告</a:t>
                      </a: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7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2823" marR="112823" marT="56411" marB="564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765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79E63F1B-D036-40F7-A94E-793D123B9AC3}"/>
                  </a:ext>
                </a:extLst>
              </p14:cNvPr>
              <p14:cNvContentPartPr/>
              <p14:nvPr/>
            </p14:nvContentPartPr>
            <p14:xfrm>
              <a:off x="2973250" y="1697854"/>
              <a:ext cx="186480" cy="10368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79E63F1B-D036-40F7-A94E-793D123B9A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250" y="1679854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筆跡 25">
                <a:extLst>
                  <a:ext uri="{FF2B5EF4-FFF2-40B4-BE49-F238E27FC236}">
                    <a16:creationId xmlns:a16="http://schemas.microsoft.com/office/drawing/2014/main" id="{788F0E02-DB24-495D-B02B-DABCA5A2CE05}"/>
                  </a:ext>
                </a:extLst>
              </p14:cNvPr>
              <p14:cNvContentPartPr/>
              <p14:nvPr/>
            </p14:nvContentPartPr>
            <p14:xfrm>
              <a:off x="2973250" y="2139702"/>
              <a:ext cx="186480" cy="103680"/>
            </p14:xfrm>
          </p:contentPart>
        </mc:Choice>
        <mc:Fallback xmlns="">
          <p:pic>
            <p:nvPicPr>
              <p:cNvPr id="26" name="筆跡 25">
                <a:extLst>
                  <a:ext uri="{FF2B5EF4-FFF2-40B4-BE49-F238E27FC236}">
                    <a16:creationId xmlns:a16="http://schemas.microsoft.com/office/drawing/2014/main" id="{788F0E02-DB24-495D-B02B-DABCA5A2CE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250" y="2121702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筆跡 26">
                <a:extLst>
                  <a:ext uri="{FF2B5EF4-FFF2-40B4-BE49-F238E27FC236}">
                    <a16:creationId xmlns:a16="http://schemas.microsoft.com/office/drawing/2014/main" id="{046A2FAB-A858-419F-ACED-05C7C4CB2A5E}"/>
                  </a:ext>
                </a:extLst>
              </p14:cNvPr>
              <p14:cNvContentPartPr/>
              <p14:nvPr/>
            </p14:nvContentPartPr>
            <p14:xfrm>
              <a:off x="3961942" y="2931790"/>
              <a:ext cx="186480" cy="103680"/>
            </p14:xfrm>
          </p:contentPart>
        </mc:Choice>
        <mc:Fallback xmlns="">
          <p:pic>
            <p:nvPicPr>
              <p:cNvPr id="27" name="筆跡 26">
                <a:extLst>
                  <a:ext uri="{FF2B5EF4-FFF2-40B4-BE49-F238E27FC236}">
                    <a16:creationId xmlns:a16="http://schemas.microsoft.com/office/drawing/2014/main" id="{046A2FAB-A858-419F-ACED-05C7C4CB2A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3942" y="2913790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筆跡 27">
                <a:extLst>
                  <a:ext uri="{FF2B5EF4-FFF2-40B4-BE49-F238E27FC236}">
                    <a16:creationId xmlns:a16="http://schemas.microsoft.com/office/drawing/2014/main" id="{EA4A3E64-5F50-471B-971D-A6EC3E063698}"/>
                  </a:ext>
                </a:extLst>
              </p14:cNvPr>
              <p14:cNvContentPartPr/>
              <p14:nvPr/>
            </p14:nvContentPartPr>
            <p14:xfrm>
              <a:off x="3961942" y="4083918"/>
              <a:ext cx="186480" cy="103680"/>
            </p14:xfrm>
          </p:contentPart>
        </mc:Choice>
        <mc:Fallback xmlns="">
          <p:pic>
            <p:nvPicPr>
              <p:cNvPr id="28" name="筆跡 27">
                <a:extLst>
                  <a:ext uri="{FF2B5EF4-FFF2-40B4-BE49-F238E27FC236}">
                    <a16:creationId xmlns:a16="http://schemas.microsoft.com/office/drawing/2014/main" id="{EA4A3E64-5F50-471B-971D-A6EC3E0636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3942" y="4065918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6CF1987A-441B-4A42-9E18-35991885AF2F}"/>
                  </a:ext>
                </a:extLst>
              </p14:cNvPr>
              <p14:cNvContentPartPr/>
              <p14:nvPr/>
            </p14:nvContentPartPr>
            <p14:xfrm>
              <a:off x="5834150" y="2941198"/>
              <a:ext cx="186480" cy="10368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6CF1987A-441B-4A42-9E18-35991885A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6150" y="2923198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筆跡 29">
                <a:extLst>
                  <a:ext uri="{FF2B5EF4-FFF2-40B4-BE49-F238E27FC236}">
                    <a16:creationId xmlns:a16="http://schemas.microsoft.com/office/drawing/2014/main" id="{5EB9A764-1967-45A2-B956-2DF31181853F}"/>
                  </a:ext>
                </a:extLst>
              </p14:cNvPr>
              <p14:cNvContentPartPr/>
              <p14:nvPr/>
            </p14:nvContentPartPr>
            <p14:xfrm>
              <a:off x="3961942" y="3354124"/>
              <a:ext cx="186480" cy="103680"/>
            </p14:xfrm>
          </p:contentPart>
        </mc:Choice>
        <mc:Fallback xmlns="">
          <p:pic>
            <p:nvPicPr>
              <p:cNvPr id="30" name="筆跡 29">
                <a:extLst>
                  <a:ext uri="{FF2B5EF4-FFF2-40B4-BE49-F238E27FC236}">
                    <a16:creationId xmlns:a16="http://schemas.microsoft.com/office/drawing/2014/main" id="{5EB9A764-1967-45A2-B956-2DF3118185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3942" y="3336186"/>
                <a:ext cx="222120" cy="139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筆跡 30">
                <a:extLst>
                  <a:ext uri="{FF2B5EF4-FFF2-40B4-BE49-F238E27FC236}">
                    <a16:creationId xmlns:a16="http://schemas.microsoft.com/office/drawing/2014/main" id="{C0692B4A-E50D-47AF-A973-ABA95FBFE67D}"/>
                  </a:ext>
                </a:extLst>
              </p14:cNvPr>
              <p14:cNvContentPartPr/>
              <p14:nvPr/>
            </p14:nvContentPartPr>
            <p14:xfrm>
              <a:off x="4898046" y="3354124"/>
              <a:ext cx="186480" cy="103680"/>
            </p14:xfrm>
          </p:contentPart>
        </mc:Choice>
        <mc:Fallback xmlns="">
          <p:pic>
            <p:nvPicPr>
              <p:cNvPr id="31" name="筆跡 30">
                <a:extLst>
                  <a:ext uri="{FF2B5EF4-FFF2-40B4-BE49-F238E27FC236}">
                    <a16:creationId xmlns:a16="http://schemas.microsoft.com/office/drawing/2014/main" id="{C0692B4A-E50D-47AF-A973-ABA95FBFE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0046" y="3336124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筆跡 31">
                <a:extLst>
                  <a:ext uri="{FF2B5EF4-FFF2-40B4-BE49-F238E27FC236}">
                    <a16:creationId xmlns:a16="http://schemas.microsoft.com/office/drawing/2014/main" id="{83D974CD-49D3-4463-AAC3-53DD7901D6A8}"/>
                  </a:ext>
                </a:extLst>
              </p14:cNvPr>
              <p14:cNvContentPartPr/>
              <p14:nvPr/>
            </p14:nvContentPartPr>
            <p14:xfrm>
              <a:off x="6770254" y="2520829"/>
              <a:ext cx="186480" cy="103680"/>
            </p14:xfrm>
          </p:contentPart>
        </mc:Choice>
        <mc:Fallback xmlns="">
          <p:pic>
            <p:nvPicPr>
              <p:cNvPr id="32" name="筆跡 31">
                <a:extLst>
                  <a:ext uri="{FF2B5EF4-FFF2-40B4-BE49-F238E27FC236}">
                    <a16:creationId xmlns:a16="http://schemas.microsoft.com/office/drawing/2014/main" id="{83D974CD-49D3-4463-AAC3-53DD7901D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2254" y="2502829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筆跡 32">
                <a:extLst>
                  <a:ext uri="{FF2B5EF4-FFF2-40B4-BE49-F238E27FC236}">
                    <a16:creationId xmlns:a16="http://schemas.microsoft.com/office/drawing/2014/main" id="{B251A2B3-8C9F-4E6E-A233-1E12D580B6EC}"/>
                  </a:ext>
                </a:extLst>
              </p14:cNvPr>
              <p14:cNvContentPartPr/>
              <p14:nvPr/>
            </p14:nvContentPartPr>
            <p14:xfrm>
              <a:off x="7778366" y="2087862"/>
              <a:ext cx="186480" cy="103680"/>
            </p14:xfrm>
          </p:contentPart>
        </mc:Choice>
        <mc:Fallback xmlns="">
          <p:pic>
            <p:nvPicPr>
              <p:cNvPr id="33" name="筆跡 32">
                <a:extLst>
                  <a:ext uri="{FF2B5EF4-FFF2-40B4-BE49-F238E27FC236}">
                    <a16:creationId xmlns:a16="http://schemas.microsoft.com/office/drawing/2014/main" id="{B251A2B3-8C9F-4E6E-A233-1E12D580B6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0366" y="2069862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筆跡 34">
                <a:extLst>
                  <a:ext uri="{FF2B5EF4-FFF2-40B4-BE49-F238E27FC236}">
                    <a16:creationId xmlns:a16="http://schemas.microsoft.com/office/drawing/2014/main" id="{35A0D098-8ED3-4092-8E74-0E8A71A2BBD1}"/>
                  </a:ext>
                </a:extLst>
              </p14:cNvPr>
              <p14:cNvContentPartPr/>
              <p14:nvPr/>
            </p14:nvContentPartPr>
            <p14:xfrm>
              <a:off x="4898046" y="3733290"/>
              <a:ext cx="186480" cy="103680"/>
            </p14:xfrm>
          </p:contentPart>
        </mc:Choice>
        <mc:Fallback xmlns="">
          <p:pic>
            <p:nvPicPr>
              <p:cNvPr id="35" name="筆跡 34">
                <a:extLst>
                  <a:ext uri="{FF2B5EF4-FFF2-40B4-BE49-F238E27FC236}">
                    <a16:creationId xmlns:a16="http://schemas.microsoft.com/office/drawing/2014/main" id="{35A0D098-8ED3-4092-8E74-0E8A71A2BB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80406" y="3715290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筆跡 35">
                <a:extLst>
                  <a:ext uri="{FF2B5EF4-FFF2-40B4-BE49-F238E27FC236}">
                    <a16:creationId xmlns:a16="http://schemas.microsoft.com/office/drawing/2014/main" id="{40ABB93F-EA86-46CE-BBFA-517EC3D10C28}"/>
                  </a:ext>
                </a:extLst>
              </p14:cNvPr>
              <p14:cNvContentPartPr/>
              <p14:nvPr/>
            </p14:nvContentPartPr>
            <p14:xfrm>
              <a:off x="6770254" y="3704712"/>
              <a:ext cx="186480" cy="103680"/>
            </p14:xfrm>
          </p:contentPart>
        </mc:Choice>
        <mc:Fallback xmlns="">
          <p:pic>
            <p:nvPicPr>
              <p:cNvPr id="36" name="筆跡 35">
                <a:extLst>
                  <a:ext uri="{FF2B5EF4-FFF2-40B4-BE49-F238E27FC236}">
                    <a16:creationId xmlns:a16="http://schemas.microsoft.com/office/drawing/2014/main" id="{40ABB93F-EA86-46CE-BBFA-517EC3D10C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2254" y="3686712"/>
                <a:ext cx="222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A1069F39-9851-4684-8DD6-00A5455892C1}"/>
                  </a:ext>
                </a:extLst>
              </p14:cNvPr>
              <p14:cNvContentPartPr/>
              <p14:nvPr/>
            </p14:nvContentPartPr>
            <p14:xfrm>
              <a:off x="5834150" y="3715210"/>
              <a:ext cx="186480" cy="10368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A1069F39-9851-4684-8DD6-00A5455892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16150" y="3697272"/>
                <a:ext cx="222120" cy="139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11315507-C89E-4474-8067-EF04D933139E}"/>
                  </a:ext>
                </a:extLst>
              </p14:cNvPr>
              <p14:cNvContentPartPr/>
              <p14:nvPr/>
            </p14:nvContentPartPr>
            <p14:xfrm>
              <a:off x="2973250" y="3733290"/>
              <a:ext cx="186480" cy="10368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11315507-C89E-4474-8067-EF04D933139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55250" y="3715352"/>
                <a:ext cx="222120" cy="139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07813DA9-E258-46E4-97E8-BF3A8EFB8A1F}"/>
                  </a:ext>
                </a:extLst>
              </p14:cNvPr>
              <p14:cNvContentPartPr/>
              <p14:nvPr/>
            </p14:nvContentPartPr>
            <p14:xfrm>
              <a:off x="5834150" y="2121558"/>
              <a:ext cx="186480" cy="10368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07813DA9-E258-46E4-97E8-BF3A8EFB8A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6150" y="2103620"/>
                <a:ext cx="222120" cy="1391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20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332582" y="2151610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製作目的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153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5963CBEE-1A81-4EFD-B747-89C48B846D38}"/>
              </a:ext>
            </a:extLst>
          </p:cNvPr>
          <p:cNvSpPr txBox="1"/>
          <p:nvPr/>
        </p:nvSpPr>
        <p:spPr>
          <a:xfrm>
            <a:off x="1403648" y="1347614"/>
            <a:ext cx="6840760" cy="256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5000"/>
              </a:lnSpc>
              <a:buBlip>
                <a:blip r:embed="rId2"/>
              </a:buBlip>
            </a:pP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使用此平台以協助偏鄉地區販賣量產的滯銷品</a:t>
            </a:r>
            <a:endParaRPr lang="en-US" altLang="zh-TW" sz="2400" b="0" i="0" dirty="0">
              <a:solidFill>
                <a:srgbClr val="24292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5000"/>
              </a:lnSpc>
              <a:buBlip>
                <a:blip r:embed="rId2"/>
              </a:buBlip>
            </a:pP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減少農作物的浪費，以</a:t>
            </a:r>
            <a:r>
              <a:rPr lang="en-US" altLang="zh-TW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醜食</a:t>
            </a:r>
            <a:r>
              <a:rPr lang="en-US" altLang="zh-TW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過剩</a:t>
            </a:r>
            <a:r>
              <a:rPr lang="en-US" altLang="zh-TW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等標語來以較低的價格販售</a:t>
            </a:r>
          </a:p>
          <a:p>
            <a:pPr marL="342900" indent="-342900">
              <a:lnSpc>
                <a:spcPts val="5000"/>
              </a:lnSpc>
              <a:buBlip>
                <a:blip r:embed="rId2"/>
              </a:buBlip>
            </a:pPr>
            <a:r>
              <a:rPr lang="zh-TW" altLang="en-US" sz="2400" b="0" i="0" dirty="0">
                <a:solidFill>
                  <a:srgbClr val="24292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宣傳在地農產、推廣有機食品</a:t>
            </a:r>
          </a:p>
        </p:txBody>
      </p:sp>
      <p:sp>
        <p:nvSpPr>
          <p:cNvPr id="3" name="Google Shape;413;p35">
            <a:extLst>
              <a:ext uri="{FF2B5EF4-FFF2-40B4-BE49-F238E27FC236}">
                <a16:creationId xmlns:a16="http://schemas.microsoft.com/office/drawing/2014/main" id="{4581F9FE-2BD5-4BBF-A6BB-4F7A94352556}"/>
              </a:ext>
            </a:extLst>
          </p:cNvPr>
          <p:cNvSpPr txBox="1">
            <a:spLocks/>
          </p:cNvSpPr>
          <p:nvPr/>
        </p:nvSpPr>
        <p:spPr>
          <a:xfrm>
            <a:off x="323528" y="627534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製作目的</a:t>
            </a:r>
          </a:p>
        </p:txBody>
      </p:sp>
    </p:spTree>
    <p:extLst>
      <p:ext uri="{BB962C8B-B14F-4D97-AF65-F5344CB8AC3E}">
        <p14:creationId xmlns:p14="http://schemas.microsoft.com/office/powerpoint/2010/main" val="256499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332582" y="2151610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工具軟體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0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6ABCC14E-1A5C-4690-BE3B-9AB263427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848078"/>
              </p:ext>
            </p:extLst>
          </p:nvPr>
        </p:nvGraphicFramePr>
        <p:xfrm>
          <a:off x="1979712" y="1563638"/>
          <a:ext cx="5832648" cy="223224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270214">
                  <a:extLst>
                    <a:ext uri="{9D8B030D-6E8A-4147-A177-3AD203B41FA5}">
                      <a16:colId xmlns:a16="http://schemas.microsoft.com/office/drawing/2014/main" val="939224650"/>
                    </a:ext>
                  </a:extLst>
                </a:gridCol>
                <a:gridCol w="3562434">
                  <a:extLst>
                    <a:ext uri="{9D8B030D-6E8A-4147-A177-3AD203B41FA5}">
                      <a16:colId xmlns:a16="http://schemas.microsoft.com/office/drawing/2014/main" val="2702095763"/>
                    </a:ext>
                  </a:extLst>
                </a:gridCol>
              </a:tblGrid>
              <a:tr h="55806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網頁伺服器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XAMPP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537160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72144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HTML、CSS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22480"/>
                  </a:ext>
                </a:extLst>
              </a:tr>
              <a:tr h="55806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PHP、Javascript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785397"/>
                  </a:ext>
                </a:extLst>
              </a:tr>
            </a:tbl>
          </a:graphicData>
        </a:graphic>
      </p:graphicFrame>
      <p:sp>
        <p:nvSpPr>
          <p:cNvPr id="3" name="Google Shape;413;p35">
            <a:extLst>
              <a:ext uri="{FF2B5EF4-FFF2-40B4-BE49-F238E27FC236}">
                <a16:creationId xmlns:a16="http://schemas.microsoft.com/office/drawing/2014/main" id="{4581F9FE-2BD5-4BBF-A6BB-4F7A94352556}"/>
              </a:ext>
            </a:extLst>
          </p:cNvPr>
          <p:cNvSpPr txBox="1">
            <a:spLocks/>
          </p:cNvSpPr>
          <p:nvPr/>
        </p:nvSpPr>
        <p:spPr>
          <a:xfrm>
            <a:off x="323528" y="627534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lang="zh-TW" altLang="en-US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工具軟體</a:t>
            </a:r>
          </a:p>
        </p:txBody>
      </p:sp>
    </p:spTree>
    <p:extLst>
      <p:ext uri="{BB962C8B-B14F-4D97-AF65-F5344CB8AC3E}">
        <p14:creationId xmlns:p14="http://schemas.microsoft.com/office/powerpoint/2010/main" val="307835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652739" y="2292520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功能性需求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21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oogle Shape;1927;p52"/>
          <p:cNvGrpSpPr/>
          <p:nvPr/>
        </p:nvGrpSpPr>
        <p:grpSpPr>
          <a:xfrm>
            <a:off x="3576924" y="5380062"/>
            <a:ext cx="2362200" cy="3180000"/>
            <a:chOff x="791125" y="1362000"/>
            <a:chExt cx="2362200" cy="3180000"/>
          </a:xfrm>
        </p:grpSpPr>
        <p:sp>
          <p:nvSpPr>
            <p:cNvPr id="1928" name="Google Shape;1928;p52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2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2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2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2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52"/>
          <p:cNvGrpSpPr/>
          <p:nvPr/>
        </p:nvGrpSpPr>
        <p:grpSpPr>
          <a:xfrm>
            <a:off x="6444208" y="5380062"/>
            <a:ext cx="2362200" cy="3180000"/>
            <a:chOff x="791125" y="1362000"/>
            <a:chExt cx="2362200" cy="3180000"/>
          </a:xfrm>
        </p:grpSpPr>
        <p:sp>
          <p:nvSpPr>
            <p:cNvPr id="1934" name="Google Shape;1934;p52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name="adj" fmla="val 460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2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name="adj" fmla="val 479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2"/>
            <p:cNvSpPr/>
            <p:nvPr/>
          </p:nvSpPr>
          <p:spPr>
            <a:xfrm flipH="1">
              <a:off x="851731" y="1420634"/>
              <a:ext cx="90777" cy="90777"/>
            </a:xfrm>
            <a:custGeom>
              <a:avLst/>
              <a:gdLst/>
              <a:ahLst/>
              <a:cxnLst/>
              <a:rect l="l" t="t" r="r" b="b"/>
              <a:pathLst>
                <a:path w="349" h="349" extrusionOk="0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2"/>
            <p:cNvSpPr/>
            <p:nvPr/>
          </p:nvSpPr>
          <p:spPr>
            <a:xfrm flipH="1">
              <a:off x="998951" y="1420634"/>
              <a:ext cx="90517" cy="9077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2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avLst/>
              <a:gdLst/>
              <a:ahLst/>
              <a:cxnLst/>
              <a:rect l="l" t="t" r="r" b="b"/>
              <a:pathLst>
                <a:path w="422" h="359" extrusionOk="0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E4893C-2CC4-401B-A5A5-B10E2601BDB3}"/>
              </a:ext>
            </a:extLst>
          </p:cNvPr>
          <p:cNvGrpSpPr/>
          <p:nvPr/>
        </p:nvGrpSpPr>
        <p:grpSpPr>
          <a:xfrm>
            <a:off x="2512605" y="267494"/>
            <a:ext cx="3953523" cy="1301128"/>
            <a:chOff x="1266548" y="594383"/>
            <a:chExt cx="3953523" cy="1584176"/>
          </a:xfrm>
        </p:grpSpPr>
        <p:grpSp>
          <p:nvGrpSpPr>
            <p:cNvPr id="1939" name="Google Shape;1939;p52"/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1940" name="Google Shape;1940;p52"/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2"/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2"/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2"/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2"/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B6A8414C-3187-4B5C-A0F4-D88F19DB0FE7}"/>
                </a:ext>
              </a:extLst>
            </p:cNvPr>
            <p:cNvSpPr txBox="1"/>
            <p:nvPr/>
          </p:nvSpPr>
          <p:spPr>
            <a:xfrm>
              <a:off x="1639821" y="875625"/>
              <a:ext cx="338613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b="0" i="0" dirty="0">
                  <a:solidFill>
                    <a:srgbClr val="24292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使用者可藉由平台瀏覽最新商品訊息</a:t>
              </a:r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5AA6C5B2-56C6-459E-A0D4-FDE26A355109}"/>
              </a:ext>
            </a:extLst>
          </p:cNvPr>
          <p:cNvGrpSpPr/>
          <p:nvPr/>
        </p:nvGrpSpPr>
        <p:grpSpPr>
          <a:xfrm>
            <a:off x="448961" y="2039842"/>
            <a:ext cx="3953523" cy="1301128"/>
            <a:chOff x="1266548" y="594383"/>
            <a:chExt cx="3953523" cy="1584176"/>
          </a:xfrm>
        </p:grpSpPr>
        <p:grpSp>
          <p:nvGrpSpPr>
            <p:cNvPr id="76" name="Google Shape;1939;p52">
              <a:extLst>
                <a:ext uri="{FF2B5EF4-FFF2-40B4-BE49-F238E27FC236}">
                  <a16:creationId xmlns:a16="http://schemas.microsoft.com/office/drawing/2014/main" id="{BF8F553F-C96F-4A41-AE13-E0BDD11E3B78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78" name="Google Shape;1940;p52">
                <a:extLst>
                  <a:ext uri="{FF2B5EF4-FFF2-40B4-BE49-F238E27FC236}">
                    <a16:creationId xmlns:a16="http://schemas.microsoft.com/office/drawing/2014/main" id="{BC0CF491-8792-42B5-96E2-4DE1CA8E296D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941;p52">
                <a:extLst>
                  <a:ext uri="{FF2B5EF4-FFF2-40B4-BE49-F238E27FC236}">
                    <a16:creationId xmlns:a16="http://schemas.microsoft.com/office/drawing/2014/main" id="{C8DCFB67-ED5C-4E7F-9B7C-DE79C52ACB57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942;p52">
                <a:extLst>
                  <a:ext uri="{FF2B5EF4-FFF2-40B4-BE49-F238E27FC236}">
                    <a16:creationId xmlns:a16="http://schemas.microsoft.com/office/drawing/2014/main" id="{14C817E7-27F5-4F95-8625-D1F3893408CF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943;p52">
                <a:extLst>
                  <a:ext uri="{FF2B5EF4-FFF2-40B4-BE49-F238E27FC236}">
                    <a16:creationId xmlns:a16="http://schemas.microsoft.com/office/drawing/2014/main" id="{9C0A0545-0A6F-44CB-B030-C4846400C290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944;p52">
                <a:extLst>
                  <a:ext uri="{FF2B5EF4-FFF2-40B4-BE49-F238E27FC236}">
                    <a16:creationId xmlns:a16="http://schemas.microsoft.com/office/drawing/2014/main" id="{295E6870-6052-410A-9642-38BD06A594CE}"/>
                  </a:ext>
                </a:extLst>
              </p:cNvPr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FB898F46-6F1A-43F3-A862-CC9051313008}"/>
                </a:ext>
              </a:extLst>
            </p:cNvPr>
            <p:cNvSpPr txBox="1"/>
            <p:nvPr/>
          </p:nvSpPr>
          <p:spPr>
            <a:xfrm>
              <a:off x="1639821" y="875625"/>
              <a:ext cx="3386130" cy="11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平台提供使用者可線上訂購商品</a:t>
              </a: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FEC3D6FF-2ABB-41FC-9F61-2861F771735D}"/>
              </a:ext>
            </a:extLst>
          </p:cNvPr>
          <p:cNvGrpSpPr/>
          <p:nvPr/>
        </p:nvGrpSpPr>
        <p:grpSpPr>
          <a:xfrm>
            <a:off x="2512605" y="3667865"/>
            <a:ext cx="3953523" cy="1301129"/>
            <a:chOff x="1266548" y="594383"/>
            <a:chExt cx="3953523" cy="1584176"/>
          </a:xfrm>
        </p:grpSpPr>
        <p:grpSp>
          <p:nvGrpSpPr>
            <p:cNvPr id="84" name="Google Shape;1939;p52">
              <a:extLst>
                <a:ext uri="{FF2B5EF4-FFF2-40B4-BE49-F238E27FC236}">
                  <a16:creationId xmlns:a16="http://schemas.microsoft.com/office/drawing/2014/main" id="{587BA3A9-E97F-459D-BF69-F9347CA966BB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86" name="Google Shape;1940;p52">
                <a:extLst>
                  <a:ext uri="{FF2B5EF4-FFF2-40B4-BE49-F238E27FC236}">
                    <a16:creationId xmlns:a16="http://schemas.microsoft.com/office/drawing/2014/main" id="{E9FE8B70-A7CB-4C46-AB73-012BC909FA9A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1941;p52">
                <a:extLst>
                  <a:ext uri="{FF2B5EF4-FFF2-40B4-BE49-F238E27FC236}">
                    <a16:creationId xmlns:a16="http://schemas.microsoft.com/office/drawing/2014/main" id="{FBFD617A-43EB-4B1E-96F5-5B38C63A533D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942;p52">
                <a:extLst>
                  <a:ext uri="{FF2B5EF4-FFF2-40B4-BE49-F238E27FC236}">
                    <a16:creationId xmlns:a16="http://schemas.microsoft.com/office/drawing/2014/main" id="{25B69038-C474-44BC-A967-47062AF678D0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943;p52">
                <a:extLst>
                  <a:ext uri="{FF2B5EF4-FFF2-40B4-BE49-F238E27FC236}">
                    <a16:creationId xmlns:a16="http://schemas.microsoft.com/office/drawing/2014/main" id="{9736DB83-7086-4885-862C-BC3BB4200C81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944;p52">
                <a:extLst>
                  <a:ext uri="{FF2B5EF4-FFF2-40B4-BE49-F238E27FC236}">
                    <a16:creationId xmlns:a16="http://schemas.microsoft.com/office/drawing/2014/main" id="{2843A72A-8E5F-4DFA-B8F1-8FFC5F467DCE}"/>
                  </a:ext>
                </a:extLst>
              </p:cNvPr>
              <p:cNvSpPr/>
              <p:nvPr/>
            </p:nvSpPr>
            <p:spPr>
              <a:xfrm flipH="1">
                <a:off x="1286765" y="1415323"/>
                <a:ext cx="186779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3EB67805-DAB9-46D5-8449-5B65DDA86010}"/>
                </a:ext>
              </a:extLst>
            </p:cNvPr>
            <p:cNvSpPr txBox="1"/>
            <p:nvPr/>
          </p:nvSpPr>
          <p:spPr>
            <a:xfrm>
              <a:off x="1639821" y="875625"/>
              <a:ext cx="3386130" cy="1161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可選擇信用卡或現金貨到付款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7898A6BC-74B2-4A8A-8D4F-02B2BC91258A}"/>
              </a:ext>
            </a:extLst>
          </p:cNvPr>
          <p:cNvGrpSpPr/>
          <p:nvPr/>
        </p:nvGrpSpPr>
        <p:grpSpPr>
          <a:xfrm>
            <a:off x="4825872" y="2039842"/>
            <a:ext cx="3953523" cy="1301128"/>
            <a:chOff x="1266548" y="594383"/>
            <a:chExt cx="3953523" cy="1584176"/>
          </a:xfrm>
        </p:grpSpPr>
        <p:grpSp>
          <p:nvGrpSpPr>
            <p:cNvPr id="39" name="Google Shape;1939;p52">
              <a:extLst>
                <a:ext uri="{FF2B5EF4-FFF2-40B4-BE49-F238E27FC236}">
                  <a16:creationId xmlns:a16="http://schemas.microsoft.com/office/drawing/2014/main" id="{7E6E3807-E6E1-4F43-B86B-4612BDF31B5A}"/>
                </a:ext>
              </a:extLst>
            </p:cNvPr>
            <p:cNvGrpSpPr/>
            <p:nvPr/>
          </p:nvGrpSpPr>
          <p:grpSpPr>
            <a:xfrm rot="16200000">
              <a:off x="2451222" y="-590291"/>
              <a:ext cx="1584176" cy="3953523"/>
              <a:chOff x="791125" y="1362000"/>
              <a:chExt cx="2362200" cy="3180000"/>
            </a:xfrm>
          </p:grpSpPr>
          <p:sp>
            <p:nvSpPr>
              <p:cNvPr id="41" name="Google Shape;1940;p52">
                <a:extLst>
                  <a:ext uri="{FF2B5EF4-FFF2-40B4-BE49-F238E27FC236}">
                    <a16:creationId xmlns:a16="http://schemas.microsoft.com/office/drawing/2014/main" id="{C09994F3-A0F5-4FEC-A242-746D9171A0FB}"/>
                  </a:ext>
                </a:extLst>
              </p:cNvPr>
              <p:cNvSpPr/>
              <p:nvPr/>
            </p:nvSpPr>
            <p:spPr>
              <a:xfrm flipH="1">
                <a:off x="791125" y="1362000"/>
                <a:ext cx="2362200" cy="3180000"/>
              </a:xfrm>
              <a:prstGeom prst="roundRect">
                <a:avLst>
                  <a:gd name="adj" fmla="val 4601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941;p52">
                <a:extLst>
                  <a:ext uri="{FF2B5EF4-FFF2-40B4-BE49-F238E27FC236}">
                    <a16:creationId xmlns:a16="http://schemas.microsoft.com/office/drawing/2014/main" id="{96ADEE44-8886-4506-923E-D580E2CE2819}"/>
                  </a:ext>
                </a:extLst>
              </p:cNvPr>
              <p:cNvSpPr/>
              <p:nvPr/>
            </p:nvSpPr>
            <p:spPr>
              <a:xfrm flipH="1">
                <a:off x="851725" y="1569200"/>
                <a:ext cx="2241000" cy="29097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42;p52">
                <a:extLst>
                  <a:ext uri="{FF2B5EF4-FFF2-40B4-BE49-F238E27FC236}">
                    <a16:creationId xmlns:a16="http://schemas.microsoft.com/office/drawing/2014/main" id="{6BB17DCC-CB94-42E3-87CC-6B814699AAFE}"/>
                  </a:ext>
                </a:extLst>
              </p:cNvPr>
              <p:cNvSpPr/>
              <p:nvPr/>
            </p:nvSpPr>
            <p:spPr>
              <a:xfrm flipH="1">
                <a:off x="851723" y="1415323"/>
                <a:ext cx="154468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43;p52">
                <a:extLst>
                  <a:ext uri="{FF2B5EF4-FFF2-40B4-BE49-F238E27FC236}">
                    <a16:creationId xmlns:a16="http://schemas.microsoft.com/office/drawing/2014/main" id="{9ADA600C-948D-4634-8892-3491C8CD1526}"/>
                  </a:ext>
                </a:extLst>
              </p:cNvPr>
              <p:cNvSpPr/>
              <p:nvPr/>
            </p:nvSpPr>
            <p:spPr>
              <a:xfrm flipH="1">
                <a:off x="1069465" y="1415323"/>
                <a:ext cx="154025" cy="907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44;p52">
                <a:extLst>
                  <a:ext uri="{FF2B5EF4-FFF2-40B4-BE49-F238E27FC236}">
                    <a16:creationId xmlns:a16="http://schemas.microsoft.com/office/drawing/2014/main" id="{526F8924-6E25-41FA-8D8C-0FFD4F9875B3}"/>
                  </a:ext>
                </a:extLst>
              </p:cNvPr>
              <p:cNvSpPr/>
              <p:nvPr/>
            </p:nvSpPr>
            <p:spPr>
              <a:xfrm flipH="1">
                <a:off x="1286766" y="1415323"/>
                <a:ext cx="186778" cy="93378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0E7BF69A-059E-4E2B-AAB6-D491E6C77DCE}"/>
                </a:ext>
              </a:extLst>
            </p:cNvPr>
            <p:cNvSpPr txBox="1"/>
            <p:nvPr/>
          </p:nvSpPr>
          <p:spPr>
            <a:xfrm>
              <a:off x="1639821" y="875625"/>
              <a:ext cx="3386130" cy="11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solidFill>
                    <a:srgbClr val="24292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平台提供使用者可預約體驗採收</a:t>
              </a:r>
            </a:p>
          </p:txBody>
        </p:sp>
      </p:grpSp>
      <p:sp>
        <p:nvSpPr>
          <p:cNvPr id="47" name="Google Shape;413;p35">
            <a:extLst>
              <a:ext uri="{FF2B5EF4-FFF2-40B4-BE49-F238E27FC236}">
                <a16:creationId xmlns:a16="http://schemas.microsoft.com/office/drawing/2014/main" id="{4581F9FE-2BD5-4BBF-A6BB-4F7A94352556}"/>
              </a:ext>
            </a:extLst>
          </p:cNvPr>
          <p:cNvSpPr txBox="1">
            <a:spLocks/>
          </p:cNvSpPr>
          <p:nvPr/>
        </p:nvSpPr>
        <p:spPr>
          <a:xfrm>
            <a:off x="35496" y="627534"/>
            <a:ext cx="2667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at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  <a:r>
              <a:rPr lang="zh-TW" altLang="en-US" sz="2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功能性需求</a:t>
            </a:r>
          </a:p>
        </p:txBody>
      </p:sp>
    </p:spTree>
    <p:extLst>
      <p:ext uri="{BB962C8B-B14F-4D97-AF65-F5344CB8AC3E}">
        <p14:creationId xmlns:p14="http://schemas.microsoft.com/office/powerpoint/2010/main" val="56438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608365" y="2287324"/>
            <a:ext cx="3186629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  <a:endParaRPr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649408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371</Words>
  <Application>Microsoft Office PowerPoint</Application>
  <PresentationFormat>如螢幕大小 (16:9)</PresentationFormat>
  <Paragraphs>82</Paragraphs>
  <Slides>28</Slides>
  <Notes>16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Arial</vt:lpstr>
      <vt:lpstr>Alata</vt:lpstr>
      <vt:lpstr>微軟正黑體</vt:lpstr>
      <vt:lpstr>Montserrat</vt:lpstr>
      <vt:lpstr>Segoe UI</vt:lpstr>
      <vt:lpstr>-apple-system</vt:lpstr>
      <vt:lpstr>Healthcare Center Website by Slidesgo</vt:lpstr>
      <vt:lpstr>PowerPoint 簡報</vt:lpstr>
      <vt:lpstr>目錄</vt:lpstr>
      <vt:lpstr>製作目的</vt:lpstr>
      <vt:lpstr>PowerPoint 簡報</vt:lpstr>
      <vt:lpstr>工具軟體</vt:lpstr>
      <vt:lpstr>PowerPoint 簡報</vt:lpstr>
      <vt:lpstr>功能性需求</vt:lpstr>
      <vt:lpstr>PowerPoint 簡報</vt:lpstr>
      <vt:lpstr>非功能性需求</vt:lpstr>
      <vt:lpstr>PowerPoint 簡報</vt:lpstr>
      <vt:lpstr>甘特圖</vt:lpstr>
      <vt:lpstr>PowerPoint 簡報</vt:lpstr>
      <vt:lpstr>PowerPoint 簡報</vt:lpstr>
      <vt:lpstr>PERT/ CPM圖</vt:lpstr>
      <vt:lpstr>PowerPoint 簡報</vt:lpstr>
      <vt:lpstr>FDD圖</vt:lpstr>
      <vt:lpstr>PowerPoint 簡報</vt:lpstr>
      <vt:lpstr>系統環境圖</vt:lpstr>
      <vt:lpstr>PowerPoint 簡報</vt:lpstr>
      <vt:lpstr>UML圖</vt:lpstr>
      <vt:lpstr>PowerPoint 簡報</vt:lpstr>
      <vt:lpstr>操作介面</vt:lpstr>
      <vt:lpstr>PowerPoint 簡報</vt:lpstr>
      <vt:lpstr>PowerPoint 簡報</vt:lpstr>
      <vt:lpstr>未來發展功能</vt:lpstr>
      <vt:lpstr>PowerPoint 簡報</vt:lpstr>
      <vt:lpstr>工作分配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user</cp:lastModifiedBy>
  <cp:revision>17</cp:revision>
  <dcterms:modified xsi:type="dcterms:W3CDTF">2022-01-04T15:03:16Z</dcterms:modified>
</cp:coreProperties>
</file>